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6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Shadows Into Light" panose="020B0604020202020204" charset="0"/>
      <p:regular r:id="rId73"/>
    </p:embeddedFont>
    <p:embeddedFont>
      <p:font typeface="Georgia" panose="02040502050405020303" pitchFamily="18" charset="0"/>
      <p:regular r:id="rId74"/>
      <p:bold r:id="rId75"/>
      <p:italic r:id="rId76"/>
      <p:boldItalic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BD107A0-0126-460B-AE80-08F3FE62139D}">
  <a:tblStyle styleId="{6BD107A0-0126-460B-AE80-08F3FE62139D}" styleName="Table_0"/>
  <a:tblStyle styleId="{B1CE260B-DAF1-484C-A6CA-8B2E19D3F778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3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Also used for kernel development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Removed </a:t>
            </a:r>
            <a:r>
              <a:rPr lang="en" sz="1800">
                <a:solidFill>
                  <a:schemeClr val="dk1"/>
                </a:solidFill>
              </a:rPr>
              <a:t>(</a:t>
            </a:r>
            <a:r>
              <a:rPr lang="en" sz="18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nano scanf_math.c</a:t>
            </a:r>
            <a:r>
              <a:rPr lang="en" sz="1800">
                <a:solidFill>
                  <a:schemeClr val="dk1"/>
                </a:solidFill>
              </a:rPr>
              <a:t>). </a:t>
            </a:r>
            <a:r>
              <a:rPr lang="en" sz="1000">
                <a:solidFill>
                  <a:schemeClr val="dk1"/>
                </a:solidFill>
              </a:rPr>
              <a:t>From the open scanf_math.c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Font typeface="Arial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UHCACDS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hyperlink" Target="mailto:xxx@xxx.uh.ed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mGalmxPVYc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youtu.be/MOz-fSDYlF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3DeLiClDd04&amp;index=2&amp;list=PL6gx4Cwl9DGAKIXv8Yr6nhGJ9Vlcjyymq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3akey979(VS.80).aspx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++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Computer_architectu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Compiler" TargetMode="External"/><Relationship Id="rId5" Type="http://schemas.openxmlformats.org/officeDocument/2006/relationships/hyperlink" Target="https://en.wikipedia.org/wiki/International_Organization_for_Standardization" TargetMode="External"/><Relationship Id="rId10" Type="http://schemas.openxmlformats.org/officeDocument/2006/relationships/hyperlink" Target="https://en.wikipedia.org/wiki/Python_(programming_language)" TargetMode="External"/><Relationship Id="rId4" Type="http://schemas.openxmlformats.org/officeDocument/2006/relationships/hyperlink" Target="https://en.wikipedia.org/wiki/American_National_Standards_Institute" TargetMode="External"/><Relationship Id="rId9" Type="http://schemas.openxmlformats.org/officeDocument/2006/relationships/hyperlink" Target="https://en.wikipedia.org/wiki/Java_(programming_language)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NSn1uVNyiU?list=PL6gx4Cwl9DGAKIXv8Yr6nhGJ9Vlcjyymq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youtu.be/KQsSvedn94U" TargetMode="External"/><Relationship Id="rId4" Type="http://schemas.openxmlformats.org/officeDocument/2006/relationships/hyperlink" Target="https://youtu.be/ohVRskLlHqM?list=PL6gx4Cwl9DGAKIXv8Yr6nhGJ9Vlcjyymq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hef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397750" y="1357550"/>
            <a:ext cx="8508598" cy="535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548" y="272350"/>
            <a:ext cx="8508599" cy="10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ctrTitle"/>
          </p:nvPr>
        </p:nvSpPr>
        <p:spPr>
          <a:xfrm>
            <a:off x="329275" y="2500550"/>
            <a:ext cx="8444099" cy="6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Introduction to C programming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Vistas in Advanced Computing Program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508300" y="3419825"/>
            <a:ext cx="4127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Martín Huarte-Espinosa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0" i="1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mhuartee</a:t>
            </a:r>
            <a:r>
              <a:rPr lang="en" sz="2400" b="0" i="1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@central.uh.ed</a:t>
            </a:r>
            <a:r>
              <a:rPr lang="en" sz="2400" b="0" i="1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Shape 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6484" y="5331925"/>
            <a:ext cx="1689874" cy="13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5650" y="3816562"/>
            <a:ext cx="17145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5279850" y="4775675"/>
            <a:ext cx="1785900" cy="1378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b="1">
                <a:solidFill>
                  <a:srgbClr val="6FA8DC"/>
                </a:solidFill>
              </a:rPr>
              <a:t>cacdsatuh</a:t>
            </a:r>
          </a:p>
          <a:p>
            <a:pPr lvl="0" algn="r" rtl="0">
              <a:spcBef>
                <a:spcPts val="0"/>
              </a:spcBef>
              <a:buNone/>
            </a:pPr>
            <a:endParaRPr sz="1800" b="1">
              <a:solidFill>
                <a:srgbClr val="6FA8DC"/>
              </a:solidFill>
            </a:endParaRPr>
          </a:p>
          <a:p>
            <a:pPr lvl="0" algn="r" rtl="0">
              <a:spcBef>
                <a:spcPts val="0"/>
              </a:spcBef>
              <a:buNone/>
            </a:pPr>
            <a:endParaRPr sz="1800" b="1">
              <a:solidFill>
                <a:srgbClr val="6FA8DC"/>
              </a:solidFill>
            </a:endParaRPr>
          </a:p>
          <a:p>
            <a:pPr lvl="0" algn="r" rtl="0">
              <a:spcBef>
                <a:spcPts val="0"/>
              </a:spcBef>
              <a:buNone/>
            </a:pPr>
            <a:endParaRPr sz="1800" b="1">
              <a:solidFill>
                <a:srgbClr val="6FA8DC"/>
              </a:solidFill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800" u="sng">
                <a:solidFill>
                  <a:srgbClr val="3D85C6"/>
                </a:solidFill>
                <a:hlinkClick r:id="rId8"/>
              </a:rPr>
              <a:t>@UHCACDS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133650" y="6237475"/>
            <a:ext cx="6684000" cy="77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www.cacds.uh.edu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"#include" is a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directive,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processed before compilation. "#include &lt;stdio.h&gt;" tells the preprocessor to include the "stdio.h" header file to support input/output operations.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Present in all our programs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"#include" is a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directive,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processed before compilation. "#include &lt;stdio.h&gt;" tells the preprocessor to include the "stdio.h" header file to support input/output operations. </a:t>
            </a:r>
            <a:r>
              <a:rPr lang="en" sz="2400" b="1">
                <a:solidFill>
                  <a:schemeClr val="dk1"/>
                </a:solidFill>
                <a:highlight>
                  <a:srgbClr val="FFFFFF"/>
                </a:highlight>
              </a:rPr>
              <a:t>Present in all our programs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main() { ...... }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THE main()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function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. The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entry point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of program execution. main() is required to return an int (integer), hence the statement  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  at the end.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4" name="Shape 124"/>
          <p:cNvSpPr/>
          <p:nvPr/>
        </p:nvSpPr>
        <p:spPr>
          <a:xfrm>
            <a:off x="4166175" y="1634175"/>
            <a:ext cx="1043100" cy="215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925550" y="6279725"/>
            <a:ext cx="1563000" cy="471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a function that prints the string "Hello world!" followed by a newline (\n) to the console.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\n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brings the cursor to the beginning of the next line.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400">
              <a:solidFill>
                <a:srgbClr val="E31B2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a function that prints the string "Hello world!" followed by a newline (\n) to the console.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\n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brings the cursor to the beginning of the next line.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Terminates the main() function and returns a value of 0 to the operating system.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NEEDED.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400" b="1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232300" y="2043300"/>
            <a:ext cx="8830799" cy="463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printf("Hello world!\n");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9D9D9"/>
                </a:solidFill>
                <a:highlight>
                  <a:srgbClr val="FFFFFF"/>
                </a:highlight>
              </a:rPr>
              <a:t>is a function that p</a:t>
            </a:r>
            <a:r>
              <a:rPr lang="en" sz="2400">
                <a:solidFill>
                  <a:srgbClr val="CCCCCC"/>
                </a:solidFill>
                <a:highlight>
                  <a:srgbClr val="FFFFFF"/>
                </a:highlight>
              </a:rPr>
              <a:t>rints the string "Hello world!" followed by a newline (\n) to the console. \n brings the cursor to the beginning of the next line.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0;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9D9D9"/>
                </a:solidFill>
                <a:highlight>
                  <a:srgbClr val="FFFFFF"/>
                </a:highlight>
              </a:rPr>
              <a:t>Terminates the main() function and returns a value of 0 to the operating system. NEEDED.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Note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ONLY these two lines require a semicolon 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</a:rPr>
              <a:t>;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at the end.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endParaRPr sz="2300" b="1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03025" y="170100"/>
            <a:ext cx="8853899" cy="657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Let’s add a few more lines to Hello.c.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this</a:t>
            </a:r>
            <a:r>
              <a:rPr lang="en" sz="2400">
                <a:solidFill>
                  <a:schemeClr val="dk1"/>
                </a:solidFill>
              </a:rPr>
              <a:t> below </a:t>
            </a:r>
            <a:r>
              <a:rPr lang="en" sz="2400" i="1">
                <a:solidFill>
                  <a:schemeClr val="dk1"/>
                </a:solidFill>
              </a:rPr>
              <a:t>int main() {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 integer1;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these below </a:t>
            </a:r>
            <a:r>
              <a:rPr lang="en" sz="2400" i="1"/>
              <a:t>printf...;</a:t>
            </a:r>
          </a:p>
          <a:p>
            <a:pPr marL="0"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printf("Enter integer: "); </a:t>
            </a:r>
          </a:p>
          <a:p>
            <a:pPr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scanf("%d", &amp;integer1);            </a:t>
            </a:r>
          </a:p>
          <a:p>
            <a:pPr lvl="0" indent="457200" rtl="0">
              <a:spcBef>
                <a:spcPts val="0"/>
              </a:spcBef>
              <a:buNone/>
            </a:pPr>
            <a:endParaRPr sz="2400" i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printf("%d + 1 = %d \n", integer1, integer1+1);</a:t>
            </a:r>
          </a:p>
          <a:p>
            <a:pPr lvl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l="4662" t="39994"/>
          <a:stretch/>
        </p:blipFill>
        <p:spPr>
          <a:xfrm>
            <a:off x="4168200" y="768175"/>
            <a:ext cx="4712525" cy="11784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103025" y="170100"/>
            <a:ext cx="4676699" cy="657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i="1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("Enter integer: ");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Shadows Into Light"/>
                <a:ea typeface="Shadows Into Light"/>
                <a:cs typeface="Shadows Into Light"/>
                <a:sym typeface="Shadows Into Light"/>
              </a:rPr>
              <a:t>        1st part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scanf(“...”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...);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 				</a:t>
            </a:r>
            <a:r>
              <a:rPr lang="en" sz="2400" i="1">
                <a:latin typeface="Shadows Into Light"/>
                <a:ea typeface="Shadows Into Light"/>
                <a:cs typeface="Shadows Into Light"/>
                <a:sym typeface="Shadows Into Light"/>
              </a:rPr>
              <a:t>2nd part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4586825" y="93900"/>
            <a:ext cx="4557299" cy="2386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FF0000"/>
                </a:solidFill>
              </a:rPr>
              <a:t>int</a:t>
            </a:r>
            <a:r>
              <a:rPr lang="en" sz="2200" b="1"/>
              <a:t> </a:t>
            </a:r>
            <a:r>
              <a:rPr lang="en" sz="2200"/>
              <a:t>used to DECLARE an integer number.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0000FF"/>
                </a:solidFill>
              </a:rPr>
              <a:t>integer1</a:t>
            </a:r>
            <a:r>
              <a:rPr lang="en" sz="2200"/>
              <a:t> is the variable name or IDENTIFIER.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</a:rPr>
              <a:t>prompts a message.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</p:txBody>
      </p:sp>
      <p:cxnSp>
        <p:nvCxnSpPr>
          <p:cNvPr id="159" name="Shape 159"/>
          <p:cNvCxnSpPr/>
          <p:nvPr/>
        </p:nvCxnSpPr>
        <p:spPr>
          <a:xfrm>
            <a:off x="2433325" y="520750"/>
            <a:ext cx="2217299" cy="304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60" name="Shape 160"/>
          <p:cNvCxnSpPr/>
          <p:nvPr/>
        </p:nvCxnSpPr>
        <p:spPr>
          <a:xfrm rot="10800000" flipH="1">
            <a:off x="4396700" y="1987825"/>
            <a:ext cx="264600" cy="572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161" name="Shape 161"/>
          <p:cNvSpPr txBox="1"/>
          <p:nvPr/>
        </p:nvSpPr>
        <p:spPr>
          <a:xfrm rot="5400000">
            <a:off x="759925" y="4211050"/>
            <a:ext cx="1444800" cy="14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500"/>
              <a:t>{</a:t>
            </a:r>
          </a:p>
        </p:txBody>
      </p:sp>
      <p:sp>
        <p:nvSpPr>
          <p:cNvPr id="162" name="Shape 162"/>
          <p:cNvSpPr txBox="1"/>
          <p:nvPr/>
        </p:nvSpPr>
        <p:spPr>
          <a:xfrm rot="-5400000">
            <a:off x="2283925" y="3753850"/>
            <a:ext cx="1444800" cy="144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500"/>
              <a:t>{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103025" y="170100"/>
            <a:ext cx="4676700" cy="6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i="1"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("Enter integer: ");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400" i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scanf("</a:t>
            </a:r>
            <a:r>
              <a:rPr lang="en" sz="2400" b="1" i="1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" sz="2400" b="1" i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integer1);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b="1">
                <a:latin typeface="Consolas"/>
                <a:ea typeface="Consolas"/>
                <a:cs typeface="Consolas"/>
                <a:sym typeface="Consolas"/>
              </a:rPr>
              <a:t>scanf()</a:t>
            </a:r>
            <a:r>
              <a:rPr lang="en" sz="2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300">
                <a:solidFill>
                  <a:schemeClr val="dk1"/>
                </a:solidFill>
              </a:rPr>
              <a:t>reads user input from keyboard and stores into Integer1. </a:t>
            </a:r>
          </a:p>
          <a:p>
            <a:pPr lvl="0" rtl="0">
              <a:spcBef>
                <a:spcPts val="0"/>
              </a:spcBef>
              <a:buNone/>
            </a:pPr>
            <a:endParaRPr sz="2300" b="1">
              <a:solidFill>
                <a:srgbClr val="FF99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b="1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%d </a:t>
            </a:r>
            <a:r>
              <a:rPr lang="en" sz="2300">
                <a:solidFill>
                  <a:schemeClr val="dk1"/>
                </a:solidFill>
              </a:rPr>
              <a:t>will be substituted by integer1. </a:t>
            </a:r>
          </a:p>
          <a:p>
            <a:pPr lvl="0" rtl="0">
              <a:spcBef>
                <a:spcPts val="0"/>
              </a:spcBef>
              <a:buNone/>
            </a:pPr>
            <a:endParaRPr sz="23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586825" y="93900"/>
            <a:ext cx="4557300" cy="238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FF0000"/>
                </a:solidFill>
              </a:rPr>
              <a:t>int</a:t>
            </a:r>
            <a:r>
              <a:rPr lang="en" sz="2200" b="1"/>
              <a:t> </a:t>
            </a:r>
            <a:r>
              <a:rPr lang="en" sz="2200"/>
              <a:t>used to DECLARE an integer number.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b="1">
                <a:solidFill>
                  <a:srgbClr val="0000FF"/>
                </a:solidFill>
              </a:rPr>
              <a:t>integer1</a:t>
            </a:r>
            <a:r>
              <a:rPr lang="en" sz="2200"/>
              <a:t> is the variable name or IDENTIFIER.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printf()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</a:rPr>
              <a:t>prompts a message.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</a:endParaRPr>
          </a:p>
        </p:txBody>
      </p:sp>
      <p:cxnSp>
        <p:nvCxnSpPr>
          <p:cNvPr id="169" name="Shape 169"/>
          <p:cNvCxnSpPr/>
          <p:nvPr/>
        </p:nvCxnSpPr>
        <p:spPr>
          <a:xfrm>
            <a:off x="2433325" y="520750"/>
            <a:ext cx="2217300" cy="304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70" name="Shape 170"/>
          <p:cNvCxnSpPr/>
          <p:nvPr/>
        </p:nvCxnSpPr>
        <p:spPr>
          <a:xfrm rot="10800000" flipH="1">
            <a:off x="4396700" y="1987825"/>
            <a:ext cx="264600" cy="57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71" name="Shape 171"/>
          <p:cNvCxnSpPr/>
          <p:nvPr/>
        </p:nvCxnSpPr>
        <p:spPr>
          <a:xfrm>
            <a:off x="539300" y="3874450"/>
            <a:ext cx="88200" cy="27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172" name="Shape 172"/>
          <p:cNvSpPr txBox="1"/>
          <p:nvPr/>
        </p:nvSpPr>
        <p:spPr>
          <a:xfrm>
            <a:off x="4733200" y="3160950"/>
            <a:ext cx="4383600" cy="38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300">
                <a:solidFill>
                  <a:schemeClr val="dk1"/>
                </a:solidFill>
              </a:rPr>
              <a:t>An ampersand </a:t>
            </a:r>
            <a:r>
              <a:rPr lang="en" sz="2300" b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300">
                <a:solidFill>
                  <a:schemeClr val="dk1"/>
                </a:solidFill>
              </a:rPr>
              <a:t>, before </a:t>
            </a:r>
            <a:r>
              <a:rPr lang="en" sz="2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integer1</a:t>
            </a:r>
            <a:r>
              <a:rPr lang="en" sz="2300">
                <a:solidFill>
                  <a:schemeClr val="dk1"/>
                </a:solidFill>
              </a:rPr>
              <a:t> stands for address-of operator. </a:t>
            </a:r>
          </a:p>
          <a:p>
            <a:pPr lvl="0" rtl="0">
              <a:spcBef>
                <a:spcPts val="0"/>
              </a:spcBef>
              <a:buNone/>
            </a:pPr>
            <a:endParaRPr sz="2300" b="1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300" b="1">
                <a:solidFill>
                  <a:srgbClr val="FF0000"/>
                </a:solidFill>
              </a:rPr>
              <a:t>A missing “&amp;” in scanf() is a common error</a:t>
            </a:r>
            <a:r>
              <a:rPr lang="en" sz="2300">
                <a:solidFill>
                  <a:schemeClr val="dk1"/>
                </a:solidFill>
              </a:rPr>
              <a:t>, leads to abnormal program termination.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3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“Segmentation fault (core dumped)”.</a:t>
            </a:r>
          </a:p>
        </p:txBody>
      </p:sp>
      <p:sp>
        <p:nvSpPr>
          <p:cNvPr id="173" name="Shape 173"/>
          <p:cNvSpPr/>
          <p:nvPr/>
        </p:nvSpPr>
        <p:spPr>
          <a:xfrm rot="10800000" flipH="1">
            <a:off x="2323200" y="2975573"/>
            <a:ext cx="4939705" cy="432326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03025" y="170100"/>
            <a:ext cx="8853899" cy="88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printf("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+ 1 =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i="1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, integer1, integer1+1);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1st argument always between </a:t>
            </a:r>
            <a:r>
              <a:rPr lang="en" sz="2400" i="1">
                <a:solidFill>
                  <a:schemeClr val="dk1"/>
                </a:solidFill>
              </a:rPr>
              <a:t>“”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each</a:t>
            </a:r>
            <a:r>
              <a:rPr lang="en" sz="2400" i="1">
                <a:solidFill>
                  <a:srgbClr val="FF0000"/>
                </a:solidFill>
              </a:rPr>
              <a:t> </a:t>
            </a:r>
            <a:r>
              <a:rPr lang="en" sz="2400" b="1" i="1">
                <a:solidFill>
                  <a:srgbClr val="FF0000"/>
                </a:solidFill>
              </a:rPr>
              <a:t>%d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will be substituted by integers after the </a:t>
            </a:r>
            <a:r>
              <a:rPr lang="en" sz="2400" i="1">
                <a:solidFill>
                  <a:schemeClr val="dk1"/>
                </a:solidFill>
              </a:rPr>
              <a:t>“,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Text (</a:t>
            </a:r>
            <a:r>
              <a:rPr lang="en" sz="1800">
                <a:solidFill>
                  <a:schemeClr val="dk1"/>
                </a:solidFill>
              </a:rPr>
              <a:t> + 1 = </a:t>
            </a:r>
            <a:r>
              <a:rPr lang="en" sz="2400">
                <a:solidFill>
                  <a:schemeClr val="dk1"/>
                </a:solidFill>
              </a:rPr>
              <a:t>) is printed as is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 b="1" i="1">
                <a:solidFill>
                  <a:srgbClr val="0000FF"/>
                </a:solidFill>
              </a:rPr>
              <a:t>\n</a:t>
            </a:r>
            <a:r>
              <a:rPr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brings the cursor (jumps) to the next line.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432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2nd argument always after (</a:t>
            </a: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“...”,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" sz="2400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400" b="1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+ 1 = </a:t>
            </a:r>
            <a:r>
              <a:rPr lang="en" sz="2400" b="1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 i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\n"</a:t>
            </a: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integer1, integer1+1);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FEFEF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671350" y="5413975"/>
            <a:ext cx="3643918" cy="206125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180" name="Shape 180"/>
          <p:cNvSpPr/>
          <p:nvPr/>
        </p:nvSpPr>
        <p:spPr>
          <a:xfrm>
            <a:off x="3237600" y="5413975"/>
            <a:ext cx="3901737" cy="432326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181" name="Shape 181"/>
          <p:cNvSpPr/>
          <p:nvPr/>
        </p:nvSpPr>
        <p:spPr>
          <a:xfrm rot="-5400000">
            <a:off x="2531050" y="-250975"/>
            <a:ext cx="358799" cy="2575800"/>
          </a:xfrm>
          <a:prstGeom prst="leftBrace">
            <a:avLst>
              <a:gd name="adj1" fmla="val 8333"/>
              <a:gd name="adj2" fmla="val 49368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/>
          <p:nvPr/>
        </p:nvSpPr>
        <p:spPr>
          <a:xfrm rot="-5400000" flipH="1">
            <a:off x="5932900" y="3140074"/>
            <a:ext cx="358799" cy="3575700"/>
          </a:xfrm>
          <a:prstGeom prst="leftBrace">
            <a:avLst>
              <a:gd name="adj1" fmla="val 8333"/>
              <a:gd name="adj2" fmla="val 49368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352775" y="295825"/>
            <a:ext cx="8526299" cy="55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program should look like this: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24" y="1309124"/>
            <a:ext cx="7077527" cy="42917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9" name="Shape 189"/>
          <p:cNvSpPr txBox="1"/>
          <p:nvPr/>
        </p:nvSpPr>
        <p:spPr>
          <a:xfrm>
            <a:off x="0" y="5862050"/>
            <a:ext cx="9011700" cy="89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NOTE</a:t>
            </a:r>
          </a:p>
          <a:p>
            <a:pPr lvl="0" algn="ctr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All declaration and execution lines MUST end with ;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7962900" y="851925"/>
            <a:ext cx="1168800" cy="42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0" b="1">
                <a:solidFill>
                  <a:srgbClr val="FF0000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 idx="4294967295"/>
          </p:nvPr>
        </p:nvSpPr>
        <p:spPr>
          <a:xfrm>
            <a:off x="522050" y="850187"/>
            <a:ext cx="8229600" cy="1142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Why C?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just" rtl="0">
              <a:spcBef>
                <a:spcPts val="0"/>
              </a:spcBef>
              <a:buNone/>
            </a:pPr>
            <a:r>
              <a:rPr lang="en" sz="2400" b="0"/>
              <a:t>500,000 lines of C code are powering NASA’s Mars Curiosity Rover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75" y="2031212"/>
            <a:ext cx="6483458" cy="456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57200" y="664850"/>
            <a:ext cx="8615999" cy="6051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last program is saved in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template2.c.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further lines to our program.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Add code</a:t>
            </a:r>
            <a:r>
              <a:rPr lang="en" sz="2400"/>
              <a:t> so that: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- You keep the “Hello…” line but it’s not executed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- The program reads 2 integer numbers, instead of just one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- The program has an integer variable called </a:t>
            </a:r>
            <a:r>
              <a:rPr lang="en" sz="2400" i="1"/>
              <a:t>sum</a:t>
            </a:r>
            <a:r>
              <a:rPr lang="en" sz="2400"/>
              <a:t> which computes: </a:t>
            </a:r>
            <a:r>
              <a:rPr lang="en" sz="2400" i="1"/>
              <a:t>integer1+integer2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 i="1"/>
              <a:t>-</a:t>
            </a:r>
            <a:r>
              <a:rPr lang="en" sz="2400"/>
              <a:t> The program writes the integers and the sum result.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For example: If I enter 5 and 6, the program outputs:</a:t>
            </a:r>
          </a:p>
          <a:p>
            <a:pPr marL="457200" lvl="0" indent="3873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“The sum of 5 and 6 is 11.”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 b="1"/>
              <a:t>Run.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Exercise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31625" y="93900"/>
            <a:ext cx="8853900" cy="12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Let’s explore: read data from keyboard, do simple math, output results on screen.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50" y="1378525"/>
            <a:ext cx="6608900" cy="54794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t="24659" b="62601"/>
          <a:stretch/>
        </p:blipFill>
        <p:spPr>
          <a:xfrm>
            <a:off x="939300" y="2281649"/>
            <a:ext cx="7204426" cy="76092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9" name="Shape 209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37" y="3118775"/>
            <a:ext cx="5095875" cy="3695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r="5195"/>
          <a:stretch/>
        </p:blipFill>
        <p:spPr>
          <a:xfrm>
            <a:off x="7840675" y="-8475"/>
            <a:ext cx="1303325" cy="19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685800"/>
            <a:ext cx="86057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Allowed: 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0, …, 9, a, …, z, A, …, Z, _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VARIABLE = variable</a:t>
            </a:r>
            <a:r>
              <a:rPr lang="en" sz="2400">
                <a:solidFill>
                  <a:srgbClr val="000000"/>
                </a:solidFill>
                <a:highlight>
                  <a:srgbClr val="FFFFFF"/>
                </a:highlight>
              </a:rPr>
              <a:t>; C is case sensitive.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No blanks or commas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First character cannot be a number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Reserved keywords (</a:t>
            </a:r>
            <a:r>
              <a:rPr lang="en" sz="2400" i="1">
                <a:highlight>
                  <a:srgbClr val="FFFFFF"/>
                </a:highlight>
              </a:rPr>
              <a:t>int, character, if, continue</a:t>
            </a:r>
            <a:r>
              <a:rPr lang="en" sz="2400">
                <a:highlight>
                  <a:srgbClr val="FFFFFF"/>
                </a:highlight>
              </a:rPr>
              <a:t>) </a:t>
            </a: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not allowed</a:t>
            </a:r>
          </a:p>
          <a:p>
            <a:pPr marL="457200" lvl="0" indent="-38100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SzPct val="100000"/>
            </a:pPr>
            <a:r>
              <a:rPr lang="en" sz="2400">
                <a:highlight>
                  <a:srgbClr val="FFFFFF"/>
                </a:highlight>
              </a:rPr>
              <a:t>Name cannot be global identifier:</a:t>
            </a:r>
          </a:p>
          <a:p>
            <a:pPr lvl="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Valid: 		_NAME_    _SUM_</a:t>
            </a:r>
            <a:r>
              <a:rPr lang="en" sz="2400">
                <a:highlight>
                  <a:srgbClr val="FFFFFF"/>
                </a:highlight>
              </a:rPr>
              <a:t>		</a:t>
            </a:r>
          </a:p>
          <a:p>
            <a:pPr lvl="0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None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Invalid:	_DATE_    _TIME_    _FILE_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2400">
                <a:highlight>
                  <a:srgbClr val="FFFFFF"/>
                </a:highlight>
              </a:rPr>
              <a:t>Name cannot be the same as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another one within the scope of the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highlight>
                  <a:srgbClr val="FFFFFF"/>
                </a:highlight>
              </a:rPr>
              <a:t>function:</a:t>
            </a:r>
          </a:p>
          <a:p>
            <a:pPr marL="4114800" lvl="0" indent="45720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highlight>
                  <a:srgbClr val="FFFFFF"/>
                </a:highlight>
              </a:rPr>
              <a:t>  Invalid: 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-2587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Variable names or identifiers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6323700" y="3816425"/>
            <a:ext cx="2739300" cy="29024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2727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#include&lt;stdio.h&gt;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 main(){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int var1 = 1;</a:t>
            </a:r>
            <a:b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var1 = 2;</a:t>
            </a:r>
            <a:br>
              <a:rPr lang="en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printf("%d",var1);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return 0;</a:t>
            </a:r>
            <a:br>
              <a:rPr lang="en" sz="18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2519925" y="1118100"/>
            <a:ext cx="382799" cy="67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Back to 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6" name="Shape 226"/>
          <p:cNvSpPr txBox="1"/>
          <p:nvPr/>
        </p:nvSpPr>
        <p:spPr>
          <a:xfrm>
            <a:off x="1003500" y="907575"/>
            <a:ext cx="6960900" cy="308369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scanf()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reads keyboard input. Stores in radius.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lang="en" sz="2400" i="1">
                <a:solidFill>
                  <a:schemeClr val="dk1"/>
                </a:solidFill>
              </a:rPr>
              <a:t>conversion specifier</a:t>
            </a:r>
            <a:r>
              <a:rPr lang="en" sz="2400">
                <a:solidFill>
                  <a:schemeClr val="dk1"/>
                </a:solidFill>
              </a:rPr>
              <a:t> begins with </a:t>
            </a:r>
            <a:r>
              <a:rPr lang="en" sz="2400" i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2400">
                <a:solidFill>
                  <a:schemeClr val="dk1"/>
                </a:solidFill>
              </a:rPr>
              <a:t>, followed by a data type code. </a:t>
            </a:r>
            <a:r>
              <a:rPr lang="en" sz="2400" b="1" i="1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%lf</a:t>
            </a:r>
            <a:r>
              <a:rPr lang="en" sz="2400" b="1" i="1">
                <a:solidFill>
                  <a:srgbClr val="FF00FF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is for a double precision real number; stands for (l)ong (f)loat.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FF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 before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radius is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for address-of operator. DON’T FORGET IT.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t="56246" b="41168"/>
          <a:stretch/>
        </p:blipFill>
        <p:spPr>
          <a:xfrm>
            <a:off x="939300" y="4146350"/>
            <a:ext cx="7204426" cy="1764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t="59741" b="24783"/>
          <a:stretch/>
        </p:blipFill>
        <p:spPr>
          <a:xfrm>
            <a:off x="939300" y="4377225"/>
            <a:ext cx="7204426" cy="9242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3" name="Shape 233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34" name="Shape 234"/>
          <p:cNvSpPr txBox="1"/>
          <p:nvPr/>
        </p:nvSpPr>
        <p:spPr>
          <a:xfrm>
            <a:off x="3565200" y="353625"/>
            <a:ext cx="5067000" cy="2893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Basic arithmetics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</a:rPr>
              <a:t>			   </a:t>
            </a:r>
            <a:r>
              <a:rPr lang="en" sz="2400" b="1">
                <a:solidFill>
                  <a:srgbClr val="FF0000"/>
                </a:solidFill>
              </a:rPr>
              <a:t>&lt;- VERY USEFUL 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graphicFrame>
        <p:nvGraphicFramePr>
          <p:cNvPr id="236" name="Shape 236"/>
          <p:cNvGraphicFramePr/>
          <p:nvPr/>
        </p:nvGraphicFramePr>
        <p:xfrm>
          <a:off x="1042900" y="887012"/>
          <a:ext cx="4116375" cy="2215134"/>
        </p:xfrm>
        <a:graphic>
          <a:graphicData uri="http://schemas.openxmlformats.org/drawingml/2006/table">
            <a:tbl>
              <a:tblPr>
                <a:noFill/>
                <a:tableStyleId>{6BD107A0-0126-460B-AE80-08F3FE62139D}</a:tableStyleId>
              </a:tblPr>
              <a:tblGrid>
                <a:gridCol w="79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Operator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Meaning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Example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Addition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+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Subtraction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-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*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Multiplication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*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Division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/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%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Modulus (Remainder)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%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Increment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++x or x++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Decrement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--x or x--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t="79638" b="17230"/>
          <a:stretch/>
        </p:blipFill>
        <p:spPr>
          <a:xfrm>
            <a:off x="939300" y="5565625"/>
            <a:ext cx="7204426" cy="18704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3" name="Shape 243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44" name="Shape 244"/>
          <p:cNvSpPr txBox="1"/>
          <p:nvPr/>
        </p:nvSpPr>
        <p:spPr>
          <a:xfrm>
            <a:off x="1731750" y="656325"/>
            <a:ext cx="7116600" cy="455729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</a:t>
            </a:r>
            <a:r>
              <a:rPr lang="en" sz="24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“...”</a:t>
            </a:r>
            <a:r>
              <a:rPr lang="en" sz="24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 b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1st argument always between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“”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. Consists of:</a:t>
            </a:r>
          </a:p>
          <a:p>
            <a:pPr marL="457200" lvl="0" indent="-3810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Text. Printed as is. </a:t>
            </a:r>
          </a:p>
          <a:p>
            <a:pPr marL="457200" lvl="0" indent="-3810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A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</a:rPr>
              <a:t>conversion specifier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 begins with </a:t>
            </a:r>
            <a:r>
              <a:rPr lang="en" sz="2400" i="1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, followed by a data type code. </a:t>
            </a: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%d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 is for (d)ecimal integer.</a:t>
            </a:r>
          </a:p>
          <a:p>
            <a:pPr marL="457200" lvl="0" indent="-381000" rtl="0">
              <a:spcBef>
                <a:spcPts val="0"/>
              </a:spcBef>
              <a:buClr>
                <a:srgbClr val="0000FF"/>
              </a:buClr>
              <a:buSzPct val="100000"/>
              <a:buChar char="-"/>
            </a:pP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>
                <a:solidFill>
                  <a:srgbClr val="FF00FF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</a:rPr>
              <a:t>brings the cursor (jumps) to the beginning of the next line.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2nd argument always after (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“...”,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first 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     	&lt;- integer1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second 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	&lt;- integer2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third </a:t>
            </a:r>
            <a:r>
              <a:rPr lang="en" sz="2400" i="1">
                <a:solidFill>
                  <a:srgbClr val="6AA84F"/>
                </a:solidFill>
                <a:highlight>
                  <a:srgbClr val="FFFFFF"/>
                </a:highlight>
              </a:rPr>
              <a:t>%d</a:t>
            </a:r>
            <a:r>
              <a:rPr lang="en" sz="2400">
                <a:solidFill>
                  <a:srgbClr val="6AA84F"/>
                </a:solidFill>
                <a:highlight>
                  <a:srgbClr val="FFFFFF"/>
                </a:highlight>
              </a:rPr>
              <a:t> 		&lt;- sum</a:t>
            </a:r>
          </a:p>
        </p:txBody>
      </p:sp>
      <p:sp>
        <p:nvSpPr>
          <p:cNvPr id="245" name="Shape 245"/>
          <p:cNvSpPr/>
          <p:nvPr/>
        </p:nvSpPr>
        <p:spPr>
          <a:xfrm>
            <a:off x="3195350" y="5794975"/>
            <a:ext cx="2280455" cy="206125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246" name="Shape 246"/>
          <p:cNvSpPr/>
          <p:nvPr/>
        </p:nvSpPr>
        <p:spPr>
          <a:xfrm>
            <a:off x="3881150" y="5794975"/>
            <a:ext cx="2523151" cy="358533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247" name="Shape 247"/>
          <p:cNvSpPr/>
          <p:nvPr/>
        </p:nvSpPr>
        <p:spPr>
          <a:xfrm>
            <a:off x="4490750" y="5794975"/>
            <a:ext cx="2586366" cy="566884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 rotWithShape="1">
          <a:blip r:embed="rId3">
            <a:alphaModFix amt="27000"/>
          </a:blip>
          <a:srcRect/>
          <a:stretch/>
        </p:blipFill>
        <p:spPr>
          <a:xfrm>
            <a:off x="939300" y="808723"/>
            <a:ext cx="7204426" cy="5973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t="81663" b="14467"/>
          <a:stretch/>
        </p:blipFill>
        <p:spPr>
          <a:xfrm>
            <a:off x="939300" y="5686650"/>
            <a:ext cx="7204426" cy="2310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54" name="Shape 254"/>
          <p:cNvSpPr txBox="1"/>
          <p:nvPr/>
        </p:nvSpPr>
        <p:spPr>
          <a:xfrm>
            <a:off x="152400" y="17700"/>
            <a:ext cx="9012599" cy="127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scanf_math.c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55" name="Shape 255"/>
          <p:cNvSpPr txBox="1"/>
          <p:nvPr/>
        </p:nvSpPr>
        <p:spPr>
          <a:xfrm>
            <a:off x="1807950" y="808725"/>
            <a:ext cx="7116600" cy="4557299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printf();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 b="1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%lf</a:t>
            </a:r>
            <a:r>
              <a:rPr lang="en" sz="2400" b="1" i="1">
                <a:solidFill>
                  <a:srgbClr val="FF00FF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is for a double precision real number; stands for (l)ong (f)loat.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 b="1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(again)</a:t>
            </a:r>
            <a:r>
              <a:rPr lang="en" sz="2400" i="1">
                <a:solidFill>
                  <a:srgbClr val="FF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brings the cursor to the beginning of next line.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6576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2nd argument: </a:t>
            </a:r>
          </a:p>
          <a:p>
            <a:pPr marL="3657600" lvl="0" indent="45720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%lf &lt;- radius  </a:t>
            </a:r>
          </a:p>
        </p:txBody>
      </p:sp>
      <p:sp>
        <p:nvSpPr>
          <p:cNvPr id="256" name="Shape 256"/>
          <p:cNvSpPr/>
          <p:nvPr/>
        </p:nvSpPr>
        <p:spPr>
          <a:xfrm>
            <a:off x="3347750" y="6023575"/>
            <a:ext cx="932857" cy="206125"/>
          </a:xfrm>
          <a:custGeom>
            <a:avLst/>
            <a:gdLst/>
            <a:ahLst/>
            <a:cxnLst/>
            <a:rect l="0" t="0" r="0" b="0"/>
            <a:pathLst>
              <a:path w="99161" h="8245" extrusionOk="0">
                <a:moveTo>
                  <a:pt x="0" y="883"/>
                </a:moveTo>
                <a:cubicBezTo>
                  <a:pt x="2132" y="2059"/>
                  <a:pt x="-2132" y="7059"/>
                  <a:pt x="12795" y="7942"/>
                </a:cubicBezTo>
                <a:cubicBezTo>
                  <a:pt x="27722" y="8824"/>
                  <a:pt x="75225" y="7500"/>
                  <a:pt x="89565" y="6177"/>
                </a:cubicBezTo>
                <a:cubicBezTo>
                  <a:pt x="103904" y="4853"/>
                  <a:pt x="97285" y="1029"/>
                  <a:pt x="9883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0" y="422900"/>
            <a:ext cx="5831500" cy="483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2" name="Shape 262"/>
          <p:cNvSpPr txBox="1"/>
          <p:nvPr/>
        </p:nvSpPr>
        <p:spPr>
          <a:xfrm>
            <a:off x="97850" y="17700"/>
            <a:ext cx="9240300" cy="18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Let’s write this program into codechef. Then run.</a:t>
            </a:r>
          </a:p>
          <a:p>
            <a:pPr lvl="0" indent="45720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						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								</a:t>
            </a: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Output: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t="22510" b="46071"/>
          <a:stretch/>
        </p:blipFill>
        <p:spPr>
          <a:xfrm>
            <a:off x="3355025" y="5162325"/>
            <a:ext cx="5636349" cy="64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t="57627"/>
          <a:stretch/>
        </p:blipFill>
        <p:spPr>
          <a:xfrm>
            <a:off x="3355025" y="5883350"/>
            <a:ext cx="5636349" cy="8700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11025" y="-24400"/>
            <a:ext cx="6500100" cy="224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100" b="1">
                <a:solidFill>
                  <a:schemeClr val="dk1"/>
                </a:solidFill>
              </a:rPr>
              <a:t>Afternoon VIDEOS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-c is awesome,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https://youtu.be/smGalmxPVYc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-top 10 progr. Languages,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https://youtu.be/MOz-fSDYlFc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-intro, hello world, https://youtu.be/CPjZKsUYSXg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b="1"/>
              <a:t>Exercises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11200"/>
            <a:ext cx="4945523" cy="411374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1400" y="82374"/>
            <a:ext cx="4308299" cy="29805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2" name="Shape 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0900" y="2813225"/>
            <a:ext cx="3435001" cy="32661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3" name="Shape 273"/>
          <p:cNvSpPr txBox="1"/>
          <p:nvPr/>
        </p:nvSpPr>
        <p:spPr>
          <a:xfrm>
            <a:off x="304800" y="5766475"/>
            <a:ext cx="6878700" cy="9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chemeClr val="dk1"/>
                </a:solidFill>
              </a:rPr>
              <a:t>END OF DAY 1, 	6/19/17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524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Overview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6810600" cy="45030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The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2400"/>
              <a:t> function and the very basics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Declaring variables &amp; reading from keyboard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Arithmetics, Math and simple arrays 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Loops, IFs and condition/logical operators</a:t>
            </a:r>
          </a:p>
          <a:p>
            <a:pPr marL="457200" lvl="0" indent="-3810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References.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274" y="0"/>
            <a:ext cx="173385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1023575" y="76200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solidFill>
                  <a:srgbClr val="FF0000"/>
                </a:solidFill>
                <a:highlight>
                  <a:srgbClr val="FFFFFF"/>
                </a:highlight>
              </a:rPr>
              <a:t>DAY 2		6/20/17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49" y="2854399"/>
            <a:ext cx="4847000" cy="4000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graphicFrame>
        <p:nvGraphicFramePr>
          <p:cNvPr id="280" name="Shape 280"/>
          <p:cNvGraphicFramePr/>
          <p:nvPr/>
        </p:nvGraphicFramePr>
        <p:xfrm>
          <a:off x="66750" y="4556962"/>
          <a:ext cx="4116375" cy="2215134"/>
        </p:xfrm>
        <a:graphic>
          <a:graphicData uri="http://schemas.openxmlformats.org/drawingml/2006/table">
            <a:tbl>
              <a:tblPr>
                <a:noFill/>
                <a:tableStyleId>{6BD107A0-0126-460B-AE80-08F3FE62139D}</a:tableStyleId>
              </a:tblPr>
              <a:tblGrid>
                <a:gridCol w="79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Operator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Meaning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100" b="1"/>
                        <a:t>Example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Addition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+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Subtraction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-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*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Multiplication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*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/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Division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/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%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Modulus (Remainder)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%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Increment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++x or x++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Decrement x by 1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--x or x--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1" name="Shape 281"/>
          <p:cNvSpPr txBox="1"/>
          <p:nvPr/>
        </p:nvSpPr>
        <p:spPr>
          <a:xfrm>
            <a:off x="0" y="543800"/>
            <a:ext cx="7117500" cy="231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Morning Videos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Codeblocks set up,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https://www.youtube.com/watch?v=3DeLiClDd04&amp;index=2&amp;list=PL6gx4Cwl9DGAKIXv8Yr6nhGJ9Vlcjyymq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Printf, scanf, https://youtu.be/xOIVXR35aI4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25" y="827875"/>
            <a:ext cx="4714875" cy="5648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7" name="Shape 287"/>
          <p:cNvSpPr txBox="1"/>
          <p:nvPr/>
        </p:nvSpPr>
        <p:spPr>
          <a:xfrm>
            <a:off x="1272750" y="296575"/>
            <a:ext cx="5461800" cy="5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CTN. 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25"/>
            <a:ext cx="5745900" cy="48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803" y="4275449"/>
            <a:ext cx="5251199" cy="25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9144000" cy="601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buSzPct val="100000"/>
              <a:buChar char="-"/>
            </a:pPr>
            <a:r>
              <a:rPr lang="en" sz="2400"/>
              <a:t>Add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#include &lt;math.h&gt; </a:t>
            </a:r>
            <a:r>
              <a:rPr lang="en" sz="2400"/>
              <a:t>to the top of the program.</a:t>
            </a:r>
          </a:p>
          <a:p>
            <a:pPr marL="457200" lvl="0" indent="-381000" algn="just" rtl="0">
              <a:spcBef>
                <a:spcPts val="0"/>
              </a:spcBef>
              <a:buSzPct val="100000"/>
              <a:buChar char="-"/>
            </a:pPr>
            <a:r>
              <a:rPr lang="en" sz="2400" b="1">
                <a:solidFill>
                  <a:srgbClr val="FF0000"/>
                </a:solidFill>
              </a:rPr>
              <a:t>math.h</a:t>
            </a:r>
            <a:r>
              <a:rPr lang="en" sz="2400"/>
              <a:t> is a header, defines various mathematical functions that take double as argument(s) and return double as a result. Some examples: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cos(double x) 		Returns the cosine of x in rad.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sin(double x) 		Returns the sine of x in rad.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exp(double x) 		Returns the value of e raised to the xth power.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log(double x) 		Returns the natural logarithm of x.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pow(double x, double y) Returns x to the power of y.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double sqrt(double x) 	Returns the square root of x.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Consolas"/>
              <a:buChar char="-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345000" y="-182550"/>
            <a:ext cx="84941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Math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45000" y="-182550"/>
            <a:ext cx="84941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Math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8951399" cy="601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buClr>
                <a:srgbClr val="D9D9D9"/>
              </a:buClr>
              <a:buSzPct val="100000"/>
              <a:buChar char="-"/>
            </a:pPr>
            <a:r>
              <a:rPr lang="en" sz="2400">
                <a:solidFill>
                  <a:srgbClr val="D9D9D9"/>
                </a:solidFill>
              </a:rPr>
              <a:t>Add </a:t>
            </a:r>
            <a:r>
              <a:rPr lang="en" sz="2400" i="1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#include &lt;math.h&gt; </a:t>
            </a:r>
            <a:r>
              <a:rPr lang="en" sz="2400">
                <a:solidFill>
                  <a:srgbClr val="D9D9D9"/>
                </a:solidFill>
              </a:rPr>
              <a:t>to the top of the program.</a:t>
            </a:r>
          </a:p>
          <a:p>
            <a:pPr marL="457200" lvl="0" indent="-381000" algn="just" rtl="0">
              <a:spcBef>
                <a:spcPts val="0"/>
              </a:spcBef>
              <a:buClr>
                <a:srgbClr val="D9D9D9"/>
              </a:buClr>
              <a:buSzPct val="100000"/>
              <a:buChar char="-"/>
            </a:pPr>
            <a:r>
              <a:rPr lang="en" sz="2400" b="1">
                <a:solidFill>
                  <a:srgbClr val="D9D9D9"/>
                </a:solidFill>
              </a:rPr>
              <a:t>math.h</a:t>
            </a:r>
            <a:r>
              <a:rPr lang="en" sz="2400">
                <a:solidFill>
                  <a:srgbClr val="D9D9D9"/>
                </a:solidFill>
              </a:rPr>
              <a:t> is a header, defines various mathematical functions that take double as argument(s) and return double as a result. Some examples: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cos(double x) 		Returns the cosine x in rad.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sin(double x) 		Returns the sine x in rad.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exp(double x) 		Returns the value of e raised to the xth power.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log(double x) 		Returns the natural logarithm of x.</a:t>
            </a:r>
          </a:p>
          <a:p>
            <a:pPr marL="914400" lvl="1" indent="-342900" rtl="0">
              <a:spcBef>
                <a:spcPts val="0"/>
              </a:spcBef>
              <a:buClr>
                <a:srgbClr val="FF0000"/>
              </a:buClr>
              <a:buSzPct val="100000"/>
              <a:buFont typeface="Consolas"/>
              <a:buChar char="-"/>
            </a:pPr>
            <a:r>
              <a:rPr lang="en" sz="18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double pow(double x, double y) Returns x to the power of y.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double sqrt(double x) 	Returns the square root of x.</a:t>
            </a:r>
          </a:p>
          <a:p>
            <a:pPr marL="914400" lvl="1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r>
              <a:rPr lang="en" sz="1800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/>
              <a:t>Note </a:t>
            </a:r>
            <a:r>
              <a:rPr lang="en" sz="24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2400">
                <a:highlight>
                  <a:srgbClr val="FFFFFF"/>
                </a:highlight>
              </a:rPr>
              <a:t> is not the mathematical power operator in C (it's the </a:t>
            </a:r>
            <a:r>
              <a:rPr lang="en" sz="2400">
                <a:highlight>
                  <a:srgbClr val="FFFFFF"/>
                </a:highlight>
                <a:hlinkClick r:id="rId3"/>
              </a:rPr>
              <a:t>bitwise exclusive-OR operator</a:t>
            </a:r>
            <a:r>
              <a:rPr lang="en" sz="2400">
                <a:highlight>
                  <a:srgbClr val="FFFFFF"/>
                </a:highlight>
              </a:rPr>
              <a:t>). </a:t>
            </a:r>
          </a:p>
          <a:p>
            <a:pPr marL="457200" lvl="0" indent="-342900" rtl="0">
              <a:spcBef>
                <a:spcPts val="0"/>
              </a:spcBef>
              <a:buClr>
                <a:srgbClr val="D9D9D9"/>
              </a:buClr>
              <a:buSzPct val="100000"/>
              <a:buFont typeface="Consolas"/>
              <a:buChar char="-"/>
            </a:pPr>
            <a:endParaRPr sz="1800">
              <a:solidFill>
                <a:srgbClr val="D9D9D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5000" y="630900"/>
            <a:ext cx="3606900" cy="5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2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Illustrates: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Use of </a:t>
            </a:r>
            <a:r>
              <a:rPr lang="en" sz="2000" i="1"/>
              <a:t>math.h,</a:t>
            </a:r>
            <a:r>
              <a:rPr lang="en" sz="2000"/>
              <a:t> and </a:t>
            </a:r>
            <a:r>
              <a:rPr lang="en" sz="2000" i="1"/>
              <a:t>sqrt()</a:t>
            </a:r>
            <a:r>
              <a:rPr lang="en" sz="2000"/>
              <a:t> function (lines 7 &amp; 25)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Declare/initialize different data types (lines 11-25)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How to print (or scan) different data types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(lines 32,33)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The use of comments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/>
              <a:t>- The use of white spaces for a friendly read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</a:rPr>
              <a:t>- A simple </a:t>
            </a:r>
            <a:r>
              <a:rPr lang="en" sz="2000" b="1">
                <a:solidFill>
                  <a:srgbClr val="FF0000"/>
                </a:solidFill>
              </a:rPr>
              <a:t>LOOP </a:t>
            </a:r>
            <a:r>
              <a:rPr lang="en" sz="2000"/>
              <a:t>(more soon)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45000" y="-334950"/>
            <a:ext cx="8494199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(template3.c)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444" y="201300"/>
            <a:ext cx="5520655" cy="502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l="8298" t="67823" r="66339" b="27336"/>
          <a:stretch/>
        </p:blipFill>
        <p:spPr>
          <a:xfrm>
            <a:off x="3749075" y="5690500"/>
            <a:ext cx="4443174" cy="9154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4" name="Shape 314"/>
          <p:cNvSpPr/>
          <p:nvPr/>
        </p:nvSpPr>
        <p:spPr>
          <a:xfrm>
            <a:off x="3638775" y="3207550"/>
            <a:ext cx="3606899" cy="4853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5" name="Shape 315"/>
          <p:cNvCxnSpPr>
            <a:endCxn id="314" idx="1"/>
          </p:cNvCxnSpPr>
          <p:nvPr/>
        </p:nvCxnSpPr>
        <p:spPr>
          <a:xfrm rot="10800000">
            <a:off x="3638775" y="3450249"/>
            <a:ext cx="88200" cy="2251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6" name="Shape 316"/>
          <p:cNvCxnSpPr/>
          <p:nvPr/>
        </p:nvCxnSpPr>
        <p:spPr>
          <a:xfrm rot="10800000">
            <a:off x="7245549" y="3392950"/>
            <a:ext cx="959700" cy="2462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284200" y="173000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Template3.c as seeing in class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625" y="577900"/>
            <a:ext cx="5086850" cy="603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197350" y="1045850"/>
            <a:ext cx="8876699" cy="5654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Run template3.c. Observe results and associate them with the code. 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   From </a:t>
            </a:r>
            <a:r>
              <a:rPr lang="en" sz="2000">
                <a:solidFill>
                  <a:srgbClr val="0000FF"/>
                </a:solidFill>
              </a:rPr>
              <a:t>(a) to (e)</a:t>
            </a:r>
            <a:r>
              <a:rPr lang="en" sz="2000"/>
              <a:t> do: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/>
              <a:t>1. Do the edit. Save the file and try to compile again. The compiler will output  information.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/>
              <a:t>2. Read the error messages and try to understand their logic.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/>
              <a:t>3. Undo edit from step 1. Repeat steps 1-3 using the next </a:t>
            </a:r>
            <a:r>
              <a:rPr lang="en" sz="2000">
                <a:solidFill>
                  <a:srgbClr val="0A0AFF"/>
                </a:solidFill>
              </a:rPr>
              <a:t>edit</a:t>
            </a:r>
            <a:r>
              <a:rPr lang="en" sz="2000"/>
              <a:t> in list.</a:t>
            </a:r>
          </a:p>
          <a:p>
            <a:pPr marL="914400" lvl="0" indent="0" rtl="0">
              <a:spcBef>
                <a:spcPts val="0"/>
              </a:spcBef>
              <a:buNone/>
            </a:pPr>
            <a:endParaRPr sz="20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(a) Comment line 7 (line 25 needs it)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(b) Remove </a:t>
            </a:r>
            <a:r>
              <a:rPr lang="en" sz="2000" b="1" i="1">
                <a:solidFill>
                  <a:srgbClr val="0000FF"/>
                </a:solidFill>
              </a:rPr>
              <a:t>;</a:t>
            </a:r>
            <a:r>
              <a:rPr lang="en" sz="2000">
                <a:solidFill>
                  <a:srgbClr val="0000FF"/>
                </a:solidFill>
              </a:rPr>
              <a:t> from line 11 (needed).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(c) Add </a:t>
            </a:r>
            <a:r>
              <a:rPr lang="en" sz="2000" b="1" i="1">
                <a:solidFill>
                  <a:srgbClr val="0000FF"/>
                </a:solidFill>
              </a:rPr>
              <a:t>;</a:t>
            </a:r>
            <a:r>
              <a:rPr lang="en" sz="2000">
                <a:solidFill>
                  <a:srgbClr val="0000FF"/>
                </a:solidFill>
              </a:rPr>
              <a:t> to the end of line 9 (not needed).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(d) Substitute </a:t>
            </a:r>
            <a:r>
              <a:rPr lang="en" sz="2000" i="1">
                <a:solidFill>
                  <a:srgbClr val="0000FF"/>
                </a:solidFill>
              </a:rPr>
              <a:t>i</a:t>
            </a:r>
            <a:r>
              <a:rPr lang="en" sz="2000">
                <a:solidFill>
                  <a:srgbClr val="0000FF"/>
                </a:solidFill>
              </a:rPr>
              <a:t> for </a:t>
            </a:r>
            <a:r>
              <a:rPr lang="en" sz="2000" i="1">
                <a:solidFill>
                  <a:srgbClr val="0000FF"/>
                </a:solidFill>
              </a:rPr>
              <a:t>j</a:t>
            </a:r>
            <a:r>
              <a:rPr lang="en" sz="2000">
                <a:solidFill>
                  <a:srgbClr val="0000FF"/>
                </a:solidFill>
              </a:rPr>
              <a:t> in line 28 (j not declared).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FF"/>
                </a:solidFill>
              </a:rPr>
              <a:t>(e) Comment line 39 (needed).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Exercise 2 -- read and interpret compiler messages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4395225" y="6447575"/>
            <a:ext cx="4632000" cy="3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0"/>
              <a:t>http://www.technologyuk.net/computing/c/control_structures.shtml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725" y="1638450"/>
            <a:ext cx="4145774" cy="480912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298900" y="914400"/>
            <a:ext cx="8532000" cy="45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Programs execute code line by line in increasing line order.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We say that “control” goes line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by line sequentially.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Control can be redirected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“control statements”: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If-else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Loops (we saw one already)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Function calls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684350" y="149100"/>
            <a:ext cx="5795700" cy="77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/>
              <a:t>Control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Control -- Loops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152400" y="685800"/>
            <a:ext cx="8878199" cy="48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For recurrent statements. Useful for math, arrays and IO (which means in/out of data).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3 types: for loops, while loops and do loops. </a:t>
            </a:r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For loop: </a:t>
            </a:r>
            <a:r>
              <a:rPr lang="en" sz="2400">
                <a:solidFill>
                  <a:srgbClr val="000000"/>
                </a:solidFill>
              </a:rPr>
              <a:t>for a specific number of iterations. </a:t>
            </a:r>
            <a:r>
              <a:rPr lang="en" sz="2400"/>
              <a:t>3 arguments.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variable initialization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variable update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000000"/>
                </a:solidFill>
              </a:rPr>
              <a:t>can be specified using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                   comparison operators: </a:t>
            </a:r>
          </a:p>
          <a:p>
            <a:pPr lvl="0">
              <a:spcBef>
                <a:spcPts val="0"/>
              </a:spcBef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43" name="Shape 343"/>
          <p:cNvGraphicFramePr/>
          <p:nvPr/>
        </p:nvGraphicFramePr>
        <p:xfrm>
          <a:off x="4924175" y="4183950"/>
          <a:ext cx="3955050" cy="2298573"/>
        </p:xfrm>
        <a:graphic>
          <a:graphicData uri="http://schemas.openxmlformats.org/drawingml/2006/table">
            <a:tbl>
              <a:tblPr>
                <a:noFill/>
                <a:tableStyleId>{6BD107A0-0126-460B-AE80-08F3FE62139D}</a:tableStyleId>
              </a:tblPr>
              <a:tblGrid>
                <a:gridCol w="108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Operator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Meaning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Example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==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==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!=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Not 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!=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&gt;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Greater than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&gt;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&gt;=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Greater than or 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&gt;=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Less than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&lt;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&lt;=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Less than or equal to</a:t>
                      </a: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x &lt;= y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0" y="838200"/>
            <a:ext cx="60344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C stems from the language BCPL, developed by Martin Richards. Indirect influence through the language B by Ken Thompson in 1970 at Bell Labs, for the first UNIX system on a DEC PDP-7 (photo). </a:t>
            </a:r>
          </a:p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/>
              <a:t>In 1972 Dennis Ritchie at Bell Labs writes C and in 1978 the publication of The C Programming Language by Kernighan &amp; Ritchie revolutionized the computing world.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-2587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 - Historical highlights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399" y="1036649"/>
            <a:ext cx="2855149" cy="23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0" y="3978300"/>
            <a:ext cx="9017100" cy="213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40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Standardized by the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4"/>
              </a:rPr>
              <a:t>American National Standards Institute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since 1989 and subsequently by the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5"/>
              </a:rPr>
              <a:t>International Organization for Standardization</a:t>
            </a:r>
            <a:r>
              <a:rPr lang="en" sz="1800">
                <a:solidFill>
                  <a:srgbClr val="000000"/>
                </a:solidFill>
              </a:rPr>
              <a:t>.</a:t>
            </a:r>
          </a:p>
          <a:p>
            <a:pPr marL="457200" lvl="0" indent="-34290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One of the </a:t>
            </a:r>
            <a:r>
              <a:rPr lang="en" sz="1800" b="1">
                <a:solidFill>
                  <a:srgbClr val="000000"/>
                </a:solidFill>
                <a:highlight>
                  <a:srgbClr val="FFFFFF"/>
                </a:highlight>
              </a:rPr>
              <a:t>most widely used programming languages</a:t>
            </a:r>
          </a:p>
          <a:p>
            <a:pPr marL="457200" lvl="0" indent="-34290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Various C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6"/>
              </a:rPr>
              <a:t>compilers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available for the majority of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7"/>
              </a:rPr>
              <a:t>computer architectures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and operating systems. </a:t>
            </a:r>
          </a:p>
          <a:p>
            <a:pPr marL="457200" lvl="0" indent="-34290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SzPct val="100000"/>
              <a:buChar char="-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Many younger languages have borrowed directly or indirectly from C, including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8"/>
              </a:rPr>
              <a:t>C++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9"/>
              </a:rPr>
              <a:t>Java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, and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hlinkClick r:id="rId10"/>
              </a:rPr>
              <a:t>Python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</a:p>
          <a:p>
            <a:pPr lvl="0" algn="just" rtl="0">
              <a:lnSpc>
                <a:spcPct val="122181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8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 algn="just" rtl="0">
              <a:lnSpc>
                <a:spcPct val="140000"/>
              </a:lnSpc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74" name="Shape 74"/>
          <p:cNvSpPr txBox="1"/>
          <p:nvPr/>
        </p:nvSpPr>
        <p:spPr>
          <a:xfrm>
            <a:off x="6827050" y="3321675"/>
            <a:ext cx="1803599" cy="4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wikipedia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Control -- Loops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152400" y="685800"/>
            <a:ext cx="8878199" cy="48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For recurrent statements. Useful for math, arrays and IO (which means in/out of data).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3 types: for loops, while loops and do loops. </a:t>
            </a:r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For loop: </a:t>
            </a:r>
            <a:r>
              <a:rPr lang="en" sz="2400"/>
              <a:t>for a specific number of iterations. 3 arguments.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variable initialization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variable update </a:t>
            </a:r>
            <a:r>
              <a:rPr lang="en" sz="20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lang="en" sz="20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000" i="1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Examples: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for (i=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 i&lt;4; i++)				  for (i=</a:t>
            </a:r>
            <a:r>
              <a:rPr lang="en" sz="2400" b="1" i="1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; i&lt;11; i=i+2)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printf(“ %d ”, i );			     printf(“ %d ”, i );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prints: </a:t>
            </a:r>
            <a:r>
              <a:rPr lang="en" sz="2400">
                <a:solidFill>
                  <a:srgbClr val="0000FF"/>
                </a:solidFill>
              </a:rPr>
              <a:t>1</a:t>
            </a:r>
            <a:r>
              <a:rPr lang="en" sz="2400"/>
              <a:t> 2 3 								prints: </a:t>
            </a:r>
            <a:r>
              <a:rPr lang="en" sz="2400" b="1">
                <a:solidFill>
                  <a:srgbClr val="6AA84F"/>
                </a:solidFill>
              </a:rPr>
              <a:t>2</a:t>
            </a:r>
            <a:r>
              <a:rPr lang="en" sz="2400"/>
              <a:t> 4 6 8 10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0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Shape 350"/>
          <p:cNvSpPr txBox="1"/>
          <p:nvPr/>
        </p:nvSpPr>
        <p:spPr>
          <a:xfrm rot="-2155807">
            <a:off x="2879985" y="4521394"/>
            <a:ext cx="1130372" cy="478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i=i+1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457200" y="-4873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forLoopArray.c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137" y="616800"/>
            <a:ext cx="7439025" cy="5448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7" name="Shape 357"/>
          <p:cNvSpPr txBox="1"/>
          <p:nvPr/>
        </p:nvSpPr>
        <p:spPr>
          <a:xfrm>
            <a:off x="748725" y="6163850"/>
            <a:ext cx="7662300" cy="57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Type and run.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300" y="5216550"/>
            <a:ext cx="25527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197350" y="436250"/>
            <a:ext cx="8876699" cy="637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Edit forLoopArray2.c. It is a copy of forLoopArry.c for you to work on. Edit it so that: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It works with a 10 array element (instead of 5)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1st thing it asks is “How many elements (no more than 10)?”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Reads the answer from the keyboard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/>
              <a:t>[REMEMBER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scanf(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" sz="2400" i="1"/>
              <a:t>]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/>
              <a:t>Then, after the section reading the element numbers (as before), it prints: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“Elements with even indices: “ followed by the actual numbers.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Example: Run. 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“How many elements (no more than 10)?”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1” 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2” 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“Enter element 3” 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“Elements with even indices: “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Exercise 3 -- “for loops”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0" y="20600"/>
            <a:ext cx="498157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t="2267" b="69108"/>
          <a:stretch/>
        </p:blipFill>
        <p:spPr>
          <a:xfrm>
            <a:off x="-37325" y="4106825"/>
            <a:ext cx="6177874" cy="156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 t="30094"/>
          <a:stretch/>
        </p:blipFill>
        <p:spPr>
          <a:xfrm>
            <a:off x="4350899" y="3828674"/>
            <a:ext cx="4773999" cy="2953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467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228600" y="990600"/>
            <a:ext cx="87114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DAY3, 6/21/17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Morning videos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lvl="0" indent="457200">
              <a:spcBef>
                <a:spcPts val="0"/>
              </a:spcBef>
              <a:buNone/>
            </a:pPr>
            <a:r>
              <a:rPr lang="en" sz="1800"/>
              <a:t>Increment opp   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https://youtu.be/nNSn1uVNyiU?list=PL6gx4Cwl9DGAKIXv8Yr6nhGJ9Vlcjyymq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	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Typecasting 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https://youtu.be/ohVRskLlHqM?list=PL6gx4Cwl9DGAKIXv8Yr6nhGJ9Vlcjyymq</a:t>
            </a:r>
          </a:p>
          <a:p>
            <a:pPr lvl="0" indent="457200" rtl="0">
              <a:spcBef>
                <a:spcPts val="0"/>
              </a:spcBef>
              <a:buNone/>
            </a:pPr>
            <a:endParaRPr sz="1800"/>
          </a:p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Math functions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https://youtu.be/KQsSvedn94U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        Then, do this test. DON’T CHEAT!!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             </a:t>
            </a:r>
            <a:r>
              <a:rPr lang="en">
                <a:solidFill>
                  <a:schemeClr val="dk1"/>
                </a:solidFill>
              </a:rPr>
              <a:t>http://www.sanfoundry.com/online-c-test-increment-decrement-operators/</a:t>
            </a:r>
          </a:p>
          <a:p>
            <a:pPr marL="0" lvl="0" indent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8839201" cy="506803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617850" y="234775"/>
            <a:ext cx="6561300" cy="103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on arrays.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00" y="591575"/>
            <a:ext cx="7545875" cy="60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468175" y="181225"/>
            <a:ext cx="8401200" cy="623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Do 4 programs: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Hard code a 3x3 matrix. Then transpose it… that means interchange rows by columns. Print both matrices at the end.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Do it for for a number N that you read from the keyboard. Reasonable N should go from 1 to 10, say. Also do it for data (matrix elements) that you read from keyboard.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Use for loops to print this on the screen: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ABCD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ABCDE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AutoNum type="alphaUcParenR"/>
            </a:pPr>
            <a:r>
              <a:rPr lang="en" sz="1800"/>
              <a:t>Use for loops to print this on the screen:  E)Pascal Triangle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                                                                                 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BA												1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CBA										   1	    2       1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DCBA										1      3	 3      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EDCBA									   1      4      6      4    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 idx="4294967295"/>
          </p:nvPr>
        </p:nvSpPr>
        <p:spPr>
          <a:xfrm>
            <a:off x="457200" y="-1825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 vs. C++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671375" y="1257425"/>
            <a:ext cx="8134200" cy="466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Both are programming languages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Not quite the same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C++ is based on C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/>
              <a:t>C++ is younger and more powerful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600"/>
              </a:spcBef>
              <a:buSzPct val="100000"/>
              <a:buChar char="●"/>
            </a:pPr>
            <a:r>
              <a:rPr lang="en" sz="2400"/>
              <a:t>Details: </a:t>
            </a:r>
            <a:r>
              <a:rPr lang="en" sz="2400" i="1">
                <a:solidFill>
                  <a:schemeClr val="dk1"/>
                </a:solidFill>
              </a:rPr>
              <a:t> http://www.cprogramming.com/tutorial/c-vs-c++.html.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75" y="385425"/>
            <a:ext cx="7556575" cy="64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199350" y="26575"/>
            <a:ext cx="2472000" cy="3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A Solution: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0" y="0"/>
            <a:ext cx="8445900" cy="658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 C Solution: </a:t>
            </a: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50005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#include&lt;stdio.h&gt;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#include&lt;math.h&gt;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void main()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//initialize variable x to 'A'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char x='A';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 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 i,j;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int r;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printf("Enter a number of rows:");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scanf("%d",&amp;r);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//first for loop controls the row and amount of characters that appear on the row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for(y=1;y!=(r+1);++y)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for(i=0;i!=y;++i)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	printf("%c",x);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	x++;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x='A';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	printf("\n");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50005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/>
        </p:nvSpPr>
        <p:spPr>
          <a:xfrm>
            <a:off x="199350" y="146200"/>
            <a:ext cx="3508800" cy="67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Problem D Solution: 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605" y="1315030"/>
            <a:ext cx="5804175" cy="48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/>
        </p:nvSpPr>
        <p:spPr>
          <a:xfrm>
            <a:off x="199350" y="146200"/>
            <a:ext cx="4465800" cy="83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Problem E (Pascal’s triangle) Solution: 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199350" y="618000"/>
            <a:ext cx="8692200" cy="606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int main()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{	int size =0;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    printf("enter number of rows in triangle:");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scanf("%d",&amp;size);//sets the size of array in a size X size area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size++;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int triangle[size][size];//initialization of array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for(int layer=0;layer&lt;size;layer++)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for(int column=0;column&lt;size;column++){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	triangle[layer][column]= 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triangle[0][0]=1;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for(int layer=1;layer&lt;size;layer++)//sets the numbers within the array to their respective number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triangle[layer][0]=1;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for(int column=1;column&lt;layer;column++){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	triangle[layer][column]= triangle[layer-1][column-1]+triangle[layer-1][column];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}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int count,temp,maxd=0;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for(int column=0;column&lt;size;column++)//counts the number of digits in the last row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	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79750" y="0"/>
            <a:ext cx="89313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temp=triangle[size][column];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while(temp!=0)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        temp = temp/10;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        ++maxd;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for(int layer=0;layer&lt;size;layer++)//this is the beginning of my print loop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for(int column=0;column&lt;layer;column++)//counts the number of digits in each row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temp=triangle[layer][column];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while(temp!=0) 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        temp = temp/10;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        ++count;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    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if(count&lt;8)//these two make the first few lines of output pretty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		count++;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if(count==1)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				count++;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for(int x=0;x&lt;(((maxd)-layer)-(count-layer)/2);x++)//adds appropriate number of spaces before the printing of integers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printf(" 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for(int column=0;column&lt;layer;column++){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printf("%d ",triangle[layer][column]);//prints number within [row][column] of the array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count =0;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printf("\n");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return 0;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71544" cy="65531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6" name="Shape 436"/>
          <p:cNvSpPr txBox="1"/>
          <p:nvPr/>
        </p:nvSpPr>
        <p:spPr>
          <a:xfrm>
            <a:off x="5993025" y="333625"/>
            <a:ext cx="2619600" cy="28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Official solution,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Pascal’s triangle.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While loops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8543400" cy="477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                                   Only one argument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400" b="1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Statement1 to execute while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Statement2 to execute while </a:t>
            </a:r>
            <a:r>
              <a:rPr lang="en" sz="24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is true;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400" i="1" u="sng">
                <a:latin typeface="Consolas"/>
                <a:ea typeface="Consolas"/>
                <a:cs typeface="Consolas"/>
                <a:sym typeface="Consolas"/>
              </a:rPr>
              <a:t>Statement which may turn </a:t>
            </a:r>
            <a:r>
              <a:rPr lang="en" sz="2400" i="1" u="sng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condition</a:t>
            </a:r>
            <a:r>
              <a:rPr lang="en" sz="2400" i="1" u="sng">
                <a:latin typeface="Consolas"/>
                <a:ea typeface="Consolas"/>
                <a:cs typeface="Consolas"/>
                <a:sym typeface="Consolas"/>
              </a:rPr>
              <a:t> into false;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24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 i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43" name="Shape 443"/>
          <p:cNvCxnSpPr/>
          <p:nvPr/>
        </p:nvCxnSpPr>
        <p:spPr>
          <a:xfrm rot="10800000" flipH="1">
            <a:off x="2690900" y="1642700"/>
            <a:ext cx="696300" cy="12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0" y="1509780"/>
            <a:ext cx="8983249" cy="527309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49" name="Shape 449"/>
          <p:cNvSpPr txBox="1"/>
          <p:nvPr/>
        </p:nvSpPr>
        <p:spPr>
          <a:xfrm>
            <a:off x="0" y="-56875"/>
            <a:ext cx="9328500" cy="145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</a:rPr>
              <a:t>The modulus operator </a:t>
            </a:r>
            <a:r>
              <a:rPr lang="en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</a:rPr>
              <a:t>What does it do?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457200" y="-3349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Control -- if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285050" y="668325"/>
            <a:ext cx="4358700" cy="336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if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lang="en" sz="20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chemeClr val="dk1"/>
                </a:solidFill>
              </a:rPr>
              <a:t>)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only if </a:t>
            </a:r>
            <a:r>
              <a:rPr lang="en" sz="20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chemeClr val="dk1"/>
                </a:solidFill>
              </a:rPr>
              <a:t> is true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else</a:t>
            </a:r>
            <a:r>
              <a:rPr lang="en" sz="2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only if </a:t>
            </a:r>
            <a:r>
              <a:rPr lang="en" sz="2000">
                <a:solidFill>
                  <a:srgbClr val="0000FF"/>
                </a:solidFill>
              </a:rPr>
              <a:t>condition</a:t>
            </a:r>
            <a:r>
              <a:rPr lang="en" sz="2000">
                <a:solidFill>
                  <a:schemeClr val="dk1"/>
                </a:solidFill>
              </a:rPr>
              <a:t> is false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Different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5087950" y="3687150"/>
            <a:ext cx="3862200" cy="30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if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lang="en" sz="2000">
                <a:solidFill>
                  <a:srgbClr val="0000FF"/>
                </a:solidFill>
              </a:rPr>
              <a:t>condition1</a:t>
            </a:r>
            <a:r>
              <a:rPr lang="en" sz="2000">
                <a:solidFill>
                  <a:schemeClr val="dk1"/>
                </a:solidFill>
              </a:rPr>
              <a:t>)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if </a:t>
            </a:r>
            <a:r>
              <a:rPr lang="en" sz="2000">
                <a:solidFill>
                  <a:srgbClr val="0000FF"/>
                </a:solidFill>
              </a:rPr>
              <a:t>condition1</a:t>
            </a:r>
            <a:r>
              <a:rPr lang="en" sz="2000">
                <a:solidFill>
                  <a:schemeClr val="dk1"/>
                </a:solidFill>
              </a:rPr>
              <a:t> is true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 b="1">
                <a:solidFill>
                  <a:srgbClr val="FF0000"/>
                </a:solidFill>
              </a:rPr>
              <a:t>else if </a:t>
            </a:r>
            <a:r>
              <a:rPr lang="en" sz="2000">
                <a:solidFill>
                  <a:schemeClr val="dk1"/>
                </a:solidFill>
              </a:rPr>
              <a:t>(</a:t>
            </a:r>
            <a:r>
              <a:rPr lang="en" sz="2000">
                <a:solidFill>
                  <a:srgbClr val="0000FF"/>
                </a:solidFill>
              </a:rPr>
              <a:t>condition2</a:t>
            </a:r>
            <a:r>
              <a:rPr lang="en" sz="2000">
                <a:solidFill>
                  <a:schemeClr val="dk1"/>
                </a:solidFill>
              </a:rPr>
              <a:t>)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{  // executed if </a:t>
            </a:r>
            <a:r>
              <a:rPr lang="en" sz="2000">
                <a:solidFill>
                  <a:srgbClr val="0000FF"/>
                </a:solidFill>
              </a:rPr>
              <a:t>condition2</a:t>
            </a:r>
            <a:r>
              <a:rPr lang="en" sz="2000">
                <a:solidFill>
                  <a:schemeClr val="dk1"/>
                </a:solidFill>
              </a:rPr>
              <a:t> is true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   Different statement(s);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}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23" y="1265057"/>
            <a:ext cx="3862200" cy="172129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" y="4319587"/>
            <a:ext cx="4781550" cy="2028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Control -- refine</a:t>
            </a:r>
          </a:p>
        </p:txBody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704125" y="593550"/>
            <a:ext cx="7645800" cy="231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Conditions leading the control can be refined using logical operators: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&amp;&amp; (and)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|| (or)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! (not)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00" y="2967725"/>
            <a:ext cx="8709599" cy="31815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698025" y="825975"/>
            <a:ext cx="8027100" cy="55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use the website Codechef.com to write our code; compile and run them. Steps to open :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Go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https://www.codechef.com/</a:t>
            </a:r>
            <a:r>
              <a:rPr lang="en" sz="1800"/>
              <a:t> on your browser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Under “Practice” goto Code,Compile &amp; Run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575" y="2166475"/>
            <a:ext cx="7281601" cy="42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Control -- refine</a:t>
            </a:r>
          </a:p>
        </p:txBody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57775" y="653000"/>
            <a:ext cx="8788500" cy="183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Use </a:t>
            </a:r>
            <a:r>
              <a:rPr lang="en" sz="2400" i="1"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400"/>
              <a:t> statements inside loops, along with 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onsolas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continue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Consolas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break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Examples: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 t="18113"/>
          <a:stretch/>
        </p:blipFill>
        <p:spPr>
          <a:xfrm>
            <a:off x="2624275" y="3870347"/>
            <a:ext cx="6229350" cy="24724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3" name="Shape 4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237" y="2244625"/>
            <a:ext cx="6223429" cy="141531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197350" y="802200"/>
            <a:ext cx="8876700" cy="58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Edit </a:t>
            </a:r>
            <a:r>
              <a:rPr lang="en" sz="2400" b="1"/>
              <a:t>control.c </a:t>
            </a:r>
            <a:r>
              <a:rPr lang="en" sz="2400"/>
              <a:t>(you will get it by email)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Replace </a:t>
            </a:r>
            <a:r>
              <a:rPr lang="en" sz="2400" i="1"/>
              <a:t>???</a:t>
            </a:r>
            <a:r>
              <a:rPr lang="en" sz="2400"/>
              <a:t> for the correct control statements so that the program computes the product of the input numbers.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b="1"/>
              <a:t>Do you understand the purpose of all the lines?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If you do not, ask!.</a:t>
            </a:r>
          </a:p>
          <a:p>
            <a:pPr marL="914400" lvl="0" indent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Exercise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Exercise -- Array operations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387925" y="847900"/>
            <a:ext cx="8154900" cy="530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arrayOps.c into codechef (you will get it by email).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It illustrates how to do operations with arrays in C.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Add the appropriate code whenever you see “???”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Then run.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What do you see? Does it make sense?</a:t>
            </a:r>
            <a:r>
              <a:rPr lang="en" sz="2400"/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197350" y="497400"/>
            <a:ext cx="8876700" cy="58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Problems: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lphaUcParenR"/>
            </a:pPr>
            <a:r>
              <a:rPr lang="en" sz="2400"/>
              <a:t>Find out what the header file </a:t>
            </a:r>
            <a:r>
              <a:rPr lang="en" sz="2400" i="1"/>
              <a:t>string.h</a:t>
            </a:r>
            <a:r>
              <a:rPr lang="en" sz="2400"/>
              <a:t> is. Then include it so you can use the function </a:t>
            </a:r>
            <a:r>
              <a:rPr lang="en" sz="2400" i="1"/>
              <a:t>gets().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lphaUcParenR"/>
            </a:pPr>
            <a:r>
              <a:rPr lang="en" sz="2400"/>
              <a:t>Use your finding to do a program reads words, and then writes them backwards.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	Ex. read “martin” return “nitram”.</a:t>
            </a:r>
          </a:p>
          <a:p>
            <a:pPr lvl="0">
              <a:spcBef>
                <a:spcPts val="0"/>
              </a:spcBef>
              <a:buNone/>
            </a:pPr>
            <a:endParaRPr sz="2400" u="sng"/>
          </a:p>
          <a:p>
            <a:pPr lvl="0">
              <a:spcBef>
                <a:spcPts val="0"/>
              </a:spcBef>
              <a:buNone/>
            </a:pPr>
            <a:r>
              <a:rPr lang="en" sz="2400"/>
              <a:t>C) Use your findings to write a program that check whether two words are anagrams (words which have the same lattes and the same number of them).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 u="sng"/>
          </a:p>
        </p:txBody>
      </p:sp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xfrm>
            <a:off x="457200" y="-4111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“Homework”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/>
        </p:nvSpPr>
        <p:spPr>
          <a:xfrm>
            <a:off x="438650" y="593100"/>
            <a:ext cx="3583500" cy="548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88900" marR="88900" lvl="0" indent="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#include &lt;stdlib.h&gt;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int main()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int r,a,b;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puts("100 Random Numbers");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for(a=0;a&lt;20;a++)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for(b=0;b&lt;5;b++)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r=rand();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printf("%dt",r);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putchar('n');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return(0);</a:t>
            </a:r>
            <a:b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i="1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374825" y="86400"/>
            <a:ext cx="57831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Have a look at this program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4098275" y="440700"/>
            <a:ext cx="4806900" cy="375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D) Write a program that generates and prints N random-sized words consisting of randomly selected characters. The word length should be </a:t>
            </a:r>
            <a:r>
              <a:rPr lang="en" sz="2400">
                <a:solidFill>
                  <a:srgbClr val="0033CC"/>
                </a:solidFill>
              </a:rPr>
              <a:t>1 &lt;= length &lt;= max</a:t>
            </a:r>
            <a:r>
              <a:rPr lang="en" sz="2400">
                <a:solidFill>
                  <a:schemeClr val="dk1"/>
                </a:solidFill>
              </a:rPr>
              <a:t>. Print no more than 50 characters per line. Typical output is: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550" y="4502100"/>
            <a:ext cx="4806750" cy="22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/>
        </p:nvSpPr>
        <p:spPr>
          <a:xfrm>
            <a:off x="617850" y="210075"/>
            <a:ext cx="7117500" cy="83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End of day 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6/21/17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24" y="1253249"/>
            <a:ext cx="6456649" cy="53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/>
          <p:nvPr/>
        </p:nvSpPr>
        <p:spPr>
          <a:xfrm>
            <a:off x="1361125" y="2164400"/>
            <a:ext cx="1779900" cy="441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732925" y="756175"/>
            <a:ext cx="7900500" cy="15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3.Change the programming language to C from the dropdown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500" y="2159512"/>
            <a:ext cx="2039546" cy="451375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24" y="3584949"/>
            <a:ext cx="8200974" cy="1814974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The very basics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357900" y="756375"/>
            <a:ext cx="8428200" cy="121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Use a text editor to open the code file </a:t>
            </a:r>
            <a:r>
              <a:rPr lang="en" sz="2400" i="1">
                <a:solidFill>
                  <a:schemeClr val="dk1"/>
                </a:solidFill>
              </a:rPr>
              <a:t>Hello.c.</a:t>
            </a:r>
          </a:p>
          <a:p>
            <a:pPr lvl="0" algn="just" rtl="0">
              <a:spcBef>
                <a:spcPts val="60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This program prints “Hello world!” on the screen.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25" y="1943100"/>
            <a:ext cx="7105650" cy="262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1222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Hello.c</a:t>
            </a:r>
          </a:p>
          <a:p>
            <a:pPr lvl="0" indent="457200" rtl="0">
              <a:spcBef>
                <a:spcPts val="0"/>
              </a:spcBef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232300" y="443100"/>
            <a:ext cx="8283599" cy="53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...... */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</a:t>
            </a:r>
            <a:r>
              <a:rPr lang="en" sz="2400">
                <a:highlight>
                  <a:srgbClr val="FFFFFF"/>
                </a:highlight>
              </a:rPr>
              <a:t>&amp;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</a:rPr>
              <a:t> 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r>
              <a:rPr lang="en" sz="2400">
                <a:solidFill>
                  <a:srgbClr val="E31B2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are </a:t>
            </a:r>
            <a:r>
              <a:rPr lang="en" sz="2400" i="1">
                <a:solidFill>
                  <a:schemeClr val="dk1"/>
                </a:solidFill>
                <a:highlight>
                  <a:srgbClr val="FFFFFF"/>
                </a:highlight>
              </a:rPr>
              <a:t>comments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; NOT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executable, ignored </a:t>
            </a:r>
          </a:p>
          <a:p>
            <a:pPr lvl="0" algn="just" rtl="0">
              <a:lnSpc>
                <a:spcPct val="143181"/>
              </a:lnSpc>
              <a:spcBef>
                <a:spcPts val="700"/>
              </a:spcBef>
              <a:spcAft>
                <a:spcPts val="40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</a:rPr>
              <a:t>by the compiler. 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350" y="138300"/>
            <a:ext cx="5037873" cy="1863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2723</Words>
  <Application>Microsoft Office PowerPoint</Application>
  <PresentationFormat>On-screen Show (4:3)</PresentationFormat>
  <Paragraphs>648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Consolas</vt:lpstr>
      <vt:lpstr>Arial</vt:lpstr>
      <vt:lpstr>Shadows Into Light</vt:lpstr>
      <vt:lpstr>Georgia</vt:lpstr>
      <vt:lpstr>Calibri</vt:lpstr>
      <vt:lpstr>simple-light</vt:lpstr>
      <vt:lpstr>simple-light</vt:lpstr>
      <vt:lpstr>Introduction to C programming Vistas in Advanced Computing Program</vt:lpstr>
      <vt:lpstr>Why C?  500,000 lines of C code are powering NASA’s Mars Curiosity Rover</vt:lpstr>
      <vt:lpstr>Overview </vt:lpstr>
      <vt:lpstr>C - Historical highlights</vt:lpstr>
      <vt:lpstr>C vs. C++</vt:lpstr>
      <vt:lpstr>PowerPoint Presentation</vt:lpstr>
      <vt:lpstr>PowerPoint Presentation</vt:lpstr>
      <vt:lpstr>The very basics </vt:lpstr>
      <vt:lpstr>Hello.c </vt:lpstr>
      <vt:lpstr>Hello.c </vt:lpstr>
      <vt:lpstr>Hello.c </vt:lpstr>
      <vt:lpstr>Hello.c </vt:lpstr>
      <vt:lpstr>Hello.c </vt:lpstr>
      <vt:lpstr>Hello.c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</vt:lpstr>
      <vt:lpstr>PowerPoint Presentation</vt:lpstr>
      <vt:lpstr>PowerPoint Presentation</vt:lpstr>
      <vt:lpstr>Variable names or identifiers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</vt:lpstr>
      <vt:lpstr>Math</vt:lpstr>
      <vt:lpstr>(template3.c)</vt:lpstr>
      <vt:lpstr>PowerPoint Presentation</vt:lpstr>
      <vt:lpstr>Exercise 2 -- read and interpret compiler messages</vt:lpstr>
      <vt:lpstr>http://www.technologyuk.net/computing/c/control_structures.shtml</vt:lpstr>
      <vt:lpstr>Control -- Loops</vt:lpstr>
      <vt:lpstr>Control -- Loops</vt:lpstr>
      <vt:lpstr>forLoopArray.c</vt:lpstr>
      <vt:lpstr>Exercise 3 -- “for loops”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While loops</vt:lpstr>
      <vt:lpstr>PowerPoint Presentation</vt:lpstr>
      <vt:lpstr>Control -- if</vt:lpstr>
      <vt:lpstr>Control -- refine</vt:lpstr>
      <vt:lpstr>Control -- refine</vt:lpstr>
      <vt:lpstr>Exercise</vt:lpstr>
      <vt:lpstr>Exercise -- Array operations</vt:lpstr>
      <vt:lpstr>“Homework”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 programming Vistas in Advanced Computing Program</dc:title>
  <dc:creator>Dana Seibert</dc:creator>
  <cp:lastModifiedBy>Dana Seibert</cp:lastModifiedBy>
  <cp:revision>1</cp:revision>
  <dcterms:modified xsi:type="dcterms:W3CDTF">2017-06-22T14:29:55Z</dcterms:modified>
</cp:coreProperties>
</file>